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9"/>
  </p:sldMasterIdLst>
  <p:notesMasterIdLst>
    <p:notesMasterId r:id="rId14"/>
  </p:notesMasterIdLst>
  <p:handoutMasterIdLst>
    <p:handoutMasterId r:id="rId15"/>
  </p:handoutMasterIdLst>
  <p:sldIdLst>
    <p:sldId id="257" r:id="rId10"/>
    <p:sldId id="258" r:id="rId11"/>
    <p:sldId id="259" r:id="rId12"/>
    <p:sldId id="260" r:id="rId13"/>
  </p:sldIdLst>
  <p:sldSz cx="12190413" cy="6858000"/>
  <p:notesSz cx="6858000" cy="9144000"/>
  <p:custDataLst>
    <p:tags r:id="rId16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FFFF"/>
    <a:srgbClr val="000000"/>
    <a:srgbClr val="FFCC00"/>
    <a:srgbClr val="FF6600"/>
    <a:srgbClr val="FF0000"/>
    <a:srgbClr val="FF0099"/>
    <a:srgbClr val="CC3399"/>
    <a:srgbClr val="660066"/>
    <a:srgbClr val="66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098" autoAdjust="0"/>
  </p:normalViewPr>
  <p:slideViewPr>
    <p:cSldViewPr showGuides="1">
      <p:cViewPr varScale="1">
        <p:scale>
          <a:sx n="100" d="100"/>
          <a:sy n="100" d="100"/>
        </p:scale>
        <p:origin x="84" y="29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‹#›</a:t>
            </a:fld>
            <a:endParaRPr lang="da-D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Click to edit Master subtitle style</a:t>
            </a:r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/>
              <a:t>Click to edit Master subtitle style</a:t>
            </a:r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00" y="1706400"/>
            <a:ext cx="9312374" cy="4545578"/>
          </a:xfrm>
        </p:spPr>
        <p:txBody>
          <a:bodyPr/>
          <a:lstStyle/>
          <a:p>
            <a:pPr lvl="0"/>
            <a:r>
              <a:rPr lang="da-DK" dirty="0"/>
              <a:t>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da-DK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da-D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4571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26B43"/>
          </p15:clr>
        </p15:guide>
        <p15:guide id="2" pos="3896" userDrawn="1">
          <p15:clr>
            <a:srgbClr val="F26B43"/>
          </p15:clr>
        </p15:guide>
        <p15:guide id="3" pos="4205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da-DK" dirty="0"/>
              <a:t>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  <a:p>
            <a:endParaRPr lang="da-DK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da-DK" dirty="0"/>
              <a:t>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  <a:p>
            <a:endParaRPr lang="da-DK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/>
              <a:t>Click to add title one line</a:t>
            </a:r>
            <a:endParaRPr lang="da-DK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dirty="0"/>
              <a:t>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da-DK"/>
              <a:t>Click to add title one line</a:t>
            </a:r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  <a:p>
            <a:pPr lvl="5"/>
            <a:endParaRPr lang="da-DK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da-DK"/>
              <a:t>Click to add title one line</a:t>
            </a:r>
            <a:endParaRPr lang="da-DK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  <a:p>
            <a:pPr lvl="5"/>
            <a:endParaRPr lang="da-DK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spcBef>
                <a:spcPts val="0"/>
              </a:spcBef>
              <a:defRPr sz="700" b="0">
                <a:noFill/>
                <a:latin typeface="+mn-lt"/>
              </a:defRPr>
            </a:lvl1pPr>
          </a:lstStyle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endParaRPr lang="da-DK" dirty="0"/>
          </a:p>
        </p:txBody>
      </p:sp>
      <p:sp>
        <p:nvSpPr>
          <p:cNvPr id="113676" name="text" descr="{&quot;templafy&quot;:{&quot;id&quot;:&quot;2cd05d47-5e50-4009-9b1f-8c9cb8072b03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da-DK" sz="700" b="1" dirty="0">
                <a:solidFill>
                  <a:schemeClr val="bg1"/>
                </a:solidFill>
                <a:latin typeface="+mn-lt"/>
              </a:rPr>
              <a:t>Danmarks Tekniske Universitet</a:t>
            </a:r>
          </a:p>
        </p:txBody>
      </p:sp>
      <p:sp>
        <p:nvSpPr>
          <p:cNvPr id="5" name="date" descr="{&quot;templafy&quot;:{&quot;id&quot;:&quot;47021912-7ec4-4410-94be-e1318abe6cc2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-80" charset="-128"/>
              </a:rPr>
              <a:t>3. maj 2022</a:t>
            </a:r>
          </a:p>
        </p:txBody>
      </p:sp>
      <p:sp>
        <p:nvSpPr>
          <p:cNvPr id="7" name="text" descr="{&quot;templafy&quot;:{&quot;id&quot;:&quot;4a032d3c-9ee4-4d40-a8bd-981f9574a8dd&quot;}}" title="Form.PresentationTitle">
            <a:extLst>
              <a:ext uri="{FF2B5EF4-FFF2-40B4-BE49-F238E27FC236}">
                <a16:creationId xmlns:a16="http://schemas.microsoft.com/office/drawing/2014/main" id="{06B09BDB-1C7D-4F8A-8F1B-82D88054A428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da-DK" sz="7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 bwMode="auto">
          <a:xfrm flipH="1">
            <a:off x="4078982" y="2060848"/>
            <a:ext cx="14214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itle 4">
            <a:extLst>
              <a:ext uri="{FF2B5EF4-FFF2-40B4-BE49-F238E27FC236}">
                <a16:creationId xmlns:a16="http://schemas.microsoft.com/office/drawing/2014/main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8" y="447035"/>
            <a:ext cx="9312374" cy="951807"/>
          </a:xfrm>
        </p:spPr>
        <p:txBody>
          <a:bodyPr anchor="t"/>
          <a:lstStyle/>
          <a:p>
            <a:r>
              <a:rPr lang="da-DK" dirty="0" smtClean="0">
                <a:latin typeface="Neo Sans Pro" panose="020B0504030504040204" pitchFamily="34" charset="0"/>
              </a:rPr>
              <a:t>DTU Space Organisation</a:t>
            </a:r>
            <a:endParaRPr lang="da-DK" dirty="0">
              <a:latin typeface="Neo Sans Pro" panose="020B050403050404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582" y="1858538"/>
            <a:ext cx="1657868" cy="426456"/>
          </a:xfrm>
          <a:solidFill>
            <a:schemeClr val="bg1">
              <a:lumMod val="65000"/>
            </a:schemeClr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da-DK" sz="1200" b="1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Advisory</a:t>
            </a:r>
            <a:r>
              <a:rPr lang="da-DK" sz="1200" b="1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Board</a:t>
            </a:r>
            <a:endParaRPr lang="da-DK" sz="1200" b="1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5056528" y="1597888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Head of </a:t>
            </a: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Institute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Henning Skriver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74115" y="4961806"/>
            <a:ext cx="10589835" cy="936104"/>
            <a:chOff x="916615" y="4869160"/>
            <a:chExt cx="10589835" cy="936104"/>
          </a:xfrm>
        </p:grpSpPr>
        <p:sp>
          <p:nvSpPr>
            <p:cNvPr id="8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16615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Astrophysics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Atmospheric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Physics</a:t>
              </a:r>
              <a:endPara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Allan Hornstrup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0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7020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Electromagnetic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Systems</a:t>
              </a:r>
            </a:p>
            <a:p>
              <a:pPr marL="0" indent="0" algn="ctr">
                <a:buFontTx/>
                <a:buNone/>
              </a:pP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Samel</a:t>
              </a: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Arslanagic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1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488191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Geodesy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Earth Observation</a:t>
              </a: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Michael Schultz Rasmussen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2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277006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Geomagnetism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Geospace</a:t>
              </a:r>
              <a:endPara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Nils Olsen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3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062473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Measurement and Instrumentation Systems</a:t>
              </a: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Leif Jørgensen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4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8485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Microwaves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</a:t>
              </a:r>
              <a:b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</a:b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Remote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Sensing</a:t>
              </a:r>
              <a:endPara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Marryman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Boncori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2654504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Committees</a:t>
            </a: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and Boards</a:t>
            </a:r>
          </a:p>
          <a:p>
            <a:pPr marL="0" indent="0" algn="ctr">
              <a:buFontTx/>
              <a:buNone/>
            </a:pP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Study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Board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Collaboration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Committee</a:t>
            </a:r>
            <a:endParaRPr lang="da-DK" sz="900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Work Environment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Committee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3703802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Centres</a:t>
            </a:r>
          </a:p>
          <a:p>
            <a:pPr marL="0" indent="0" algn="ctr">
              <a:buFontTx/>
              <a:buNone/>
            </a:pP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Arctic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DTU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ESA BIC DK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Security DTU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167267" y="2309920"/>
            <a:ext cx="0" cy="25202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5283937" y="3125993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6160395" y="3715756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H="1">
            <a:off x="5283937" y="4168119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6845344" y="3265339"/>
            <a:ext cx="2236152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Administration &amp; </a:t>
            </a: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Secretariat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Grith Walløe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Finances, HR,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Communication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,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PhD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b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</a:b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and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Study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administation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859170" y="4828064"/>
            <a:ext cx="10604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21"/>
          <p:cNvSpPr/>
          <p:nvPr/>
        </p:nvSpPr>
        <p:spPr bwMode="auto">
          <a:xfrm>
            <a:off x="560864" y="6627592"/>
            <a:ext cx="843548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700" dirty="0" smtClean="0">
                <a:solidFill>
                  <a:srgbClr val="FFFFFF"/>
                </a:solidFill>
                <a:latin typeface="Neo Sans Pro" panose="020B0504030504040204" pitchFamily="34" charset="0"/>
              </a:rPr>
              <a:t>2023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Neo Sans Pro" panose="020B050403050404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9638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-1" y="0"/>
            <a:ext cx="12190413" cy="685799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 flipH="1">
            <a:off x="4078982" y="2060848"/>
            <a:ext cx="14214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>
          <a:xfrm>
            <a:off x="2659582" y="1858538"/>
            <a:ext cx="1657868" cy="4264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Advisory</a:t>
            </a: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Board</a:t>
            </a:r>
            <a:endParaRPr lang="da-DK" sz="1200" b="1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5056528" y="1597888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Head of </a:t>
            </a: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Institute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Henning Skriver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74115" y="4961806"/>
            <a:ext cx="10589835" cy="936104"/>
            <a:chOff x="916615" y="4869160"/>
            <a:chExt cx="10589835" cy="936104"/>
          </a:xfrm>
        </p:grpSpPr>
        <p:sp>
          <p:nvSpPr>
            <p:cNvPr id="8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16615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Astrophysics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Atmospheric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Physics</a:t>
              </a:r>
              <a:endPara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Allan Hornstrup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9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7020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Electromagnetic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Systems</a:t>
              </a:r>
            </a:p>
            <a:p>
              <a:pPr marL="0" indent="0" algn="ctr">
                <a:buFontTx/>
                <a:buNone/>
              </a:pP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Samel</a:t>
              </a: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Arslanagic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0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488191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Geodesy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Earth Observation</a:t>
              </a: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Michael Schultz Rasmussen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1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277006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Geomagnetism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Geospace</a:t>
              </a:r>
              <a:endPara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Nils Olsen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2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062473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Measurement and Instrumentation Systems</a:t>
              </a: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Leif Jørgensen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3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8485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buFontTx/>
                <a:buNone/>
              </a:pP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Microwaves</a:t>
              </a: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and </a:t>
              </a:r>
              <a:b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</a:br>
              <a:r>
                <a:rPr lang="da-DK" sz="1200" b="1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Remote </a:t>
              </a:r>
              <a:r>
                <a:rPr lang="da-DK" sz="1200" b="1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Sensing</a:t>
              </a:r>
              <a:endPara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Marryman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Boncori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</p:grp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2654504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Committees</a:t>
            </a: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and Boards</a:t>
            </a:r>
          </a:p>
          <a:p>
            <a:pPr marL="0" indent="0" algn="ctr">
              <a:buFontTx/>
              <a:buNone/>
            </a:pP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Study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Board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Collaboration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Committee</a:t>
            </a:r>
            <a:endParaRPr lang="da-DK" sz="900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Work Environment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Committee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3703802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Centres</a:t>
            </a:r>
          </a:p>
          <a:p>
            <a:pPr marL="0" indent="0" algn="ctr">
              <a:buFontTx/>
              <a:buNone/>
            </a:pP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Arctic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DTU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ESA BIC DK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Security DTU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167267" y="2309920"/>
            <a:ext cx="0" cy="25202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5283937" y="3125993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160395" y="3715756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5283937" y="4168119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6845344" y="3265339"/>
            <a:ext cx="2236152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Administration &amp; </a:t>
            </a:r>
            <a:r>
              <a:rPr lang="da-DK" sz="1200" b="1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Secretariat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Grith Walløe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Finances, HR,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Communication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,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PhD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b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</a:b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and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Study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administation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859170" y="4828064"/>
            <a:ext cx="10604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4144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 bwMode="auto">
          <a:xfrm flipH="1">
            <a:off x="4078982" y="2060848"/>
            <a:ext cx="14214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itle 4">
            <a:extLst>
              <a:ext uri="{FF2B5EF4-FFF2-40B4-BE49-F238E27FC236}">
                <a16:creationId xmlns:a16="http://schemas.microsoft.com/office/drawing/2014/main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38" y="447035"/>
            <a:ext cx="9312374" cy="951807"/>
          </a:xfrm>
        </p:spPr>
        <p:txBody>
          <a:bodyPr anchor="t"/>
          <a:lstStyle/>
          <a:p>
            <a:r>
              <a:rPr lang="da-DK" dirty="0" smtClean="0">
                <a:latin typeface="Neo Sans Pro" panose="020B0504030504040204" pitchFamily="34" charset="0"/>
              </a:rPr>
              <a:t>DTU Space Organisation</a:t>
            </a:r>
            <a:endParaRPr lang="da-DK" dirty="0">
              <a:latin typeface="Neo Sans Pro" panose="020B050403050404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582" y="1858538"/>
            <a:ext cx="1657868" cy="426456"/>
          </a:xfrm>
          <a:solidFill>
            <a:schemeClr val="bg1">
              <a:lumMod val="65000"/>
            </a:schemeClr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da-DK" sz="1200" b="1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Advisory</a:t>
            </a:r>
            <a:r>
              <a:rPr lang="da-DK" sz="1200" b="1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Board</a:t>
            </a:r>
            <a:endParaRPr lang="da-DK" sz="1200" b="1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5056528" y="1597888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en-US" sz="1200" b="1" dirty="0" err="1">
                <a:solidFill>
                  <a:schemeClr val="bg1"/>
                </a:solidFill>
                <a:latin typeface="Neo Sans Pro" panose="020B0504030504040204" pitchFamily="34" charset="0"/>
              </a:rPr>
              <a:t>Direktør</a:t>
            </a:r>
            <a:r>
              <a:rPr lang="en-US" sz="1200" b="1" dirty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Neo Sans Pro" panose="020B0504030504040204" pitchFamily="34" charset="0"/>
              </a:rPr>
              <a:t>og</a:t>
            </a:r>
            <a:r>
              <a:rPr lang="en-US" sz="1200" b="1" dirty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leder</a:t>
            </a:r>
            <a:endParaRPr lang="en-US" sz="1200" b="1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Henning 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Skriver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74115" y="4961806"/>
            <a:ext cx="10589835" cy="936104"/>
            <a:chOff x="916615" y="4869160"/>
            <a:chExt cx="10589835" cy="936104"/>
          </a:xfrm>
        </p:grpSpPr>
        <p:sp>
          <p:nvSpPr>
            <p:cNvPr id="8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16615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Astrofysik og atmosfærens fysik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Allan Hornstrup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0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7020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Elektromagnetiske systemer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Samel</a:t>
              </a: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Arslanagic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1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488191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en-US" sz="1200" b="1" dirty="0" err="1">
                  <a:solidFill>
                    <a:schemeClr val="bg1"/>
                  </a:solidFill>
                  <a:latin typeface="Neo Sans Pro" panose="020B0504030504040204" pitchFamily="34" charset="0"/>
                </a:rPr>
                <a:t>Geomagnetisme</a:t>
              </a:r>
              <a:r>
                <a:rPr lang="en-US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en-US" sz="1200" b="1" dirty="0" err="1">
                  <a:solidFill>
                    <a:schemeClr val="bg1"/>
                  </a:solidFill>
                  <a:latin typeface="Neo Sans Pro" panose="020B0504030504040204" pitchFamily="34" charset="0"/>
                </a:rPr>
                <a:t>og</a:t>
              </a:r>
              <a:r>
                <a:rPr lang="en-US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en-US" sz="1200" b="1" dirty="0" err="1">
                  <a:solidFill>
                    <a:schemeClr val="bg1"/>
                  </a:solidFill>
                  <a:latin typeface="Neo Sans Pro" panose="020B0504030504040204" pitchFamily="34" charset="0"/>
                </a:rPr>
                <a:t>geospace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Michael Schultz Rasmussen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2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277006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Geodæsi og jordobservation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Nils Olsen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3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062473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Måling og instrumentering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Leif Jørgensen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4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8485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Mikrobølger og telemåling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Marryman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Boncori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2654504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 algn="ctr">
              <a:buNone/>
            </a:pPr>
            <a:r>
              <a:rPr lang="da-DK" sz="1200" b="1" dirty="0">
                <a:solidFill>
                  <a:schemeClr val="bg1"/>
                </a:solidFill>
                <a:latin typeface="Neo Sans Pro" panose="020B0504030504040204" pitchFamily="34" charset="0"/>
              </a:rPr>
              <a:t>Udvalg og </a:t>
            </a:r>
            <a:r>
              <a:rPr lang="da-DK" sz="1200" b="1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bestyrelser</a:t>
            </a:r>
            <a:endParaRPr lang="en-US" sz="1200" b="1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lvl="0" indent="0" algn="ctr">
              <a:buNone/>
            </a:pPr>
            <a:r>
              <a:rPr lang="en-US" sz="90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Studienævn</a:t>
            </a:r>
            <a:endParaRPr lang="en-US" sz="90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lvl="0" indent="0" algn="ctr">
              <a:buNone/>
            </a:pPr>
            <a:r>
              <a:rPr lang="en-US" sz="90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Samarbejdsudvalg</a:t>
            </a:r>
            <a:endParaRPr lang="en-US" sz="90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lvl="0" indent="0" algn="ctr">
              <a:buNone/>
            </a:pPr>
            <a:r>
              <a:rPr lang="en-US" sz="90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Arbejdsmiljøudvalg</a:t>
            </a:r>
            <a:endParaRPr lang="en-US" sz="90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3703802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Centre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Arctic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DTU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ESA BIC DK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Security DTU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167267" y="2309920"/>
            <a:ext cx="0" cy="25202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5283937" y="3125993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6160395" y="3715756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H="1">
            <a:off x="5283937" y="4168119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6845344" y="3265339"/>
            <a:ext cx="2236152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Administration &amp; </a:t>
            </a: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Sekretariat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Grith Walløe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Økonomi, 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HR, 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Kommunikation,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PhD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b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</a:b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og studieadministration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859170" y="4828064"/>
            <a:ext cx="10604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tangle 18"/>
          <p:cNvSpPr/>
          <p:nvPr/>
        </p:nvSpPr>
        <p:spPr bwMode="auto">
          <a:xfrm>
            <a:off x="560864" y="6627592"/>
            <a:ext cx="843548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700" dirty="0" smtClean="0">
                <a:solidFill>
                  <a:srgbClr val="FFFFFF"/>
                </a:solidFill>
                <a:latin typeface="Neo Sans Pro" panose="020B0504030504040204" pitchFamily="34" charset="0"/>
              </a:rPr>
              <a:t>2023</a:t>
            </a:r>
            <a:endParaRPr kumimoji="0" lang="da-DK" sz="7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Neo Sans Pro" panose="020B050403050404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18482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-1" y="0"/>
            <a:ext cx="12190413" cy="685799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4078982" y="2060848"/>
            <a:ext cx="14214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582" y="1858538"/>
            <a:ext cx="1657868" cy="426456"/>
          </a:xfrm>
          <a:solidFill>
            <a:schemeClr val="bg1">
              <a:lumMod val="65000"/>
            </a:schemeClr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da-DK" sz="1200" b="1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Advisory</a:t>
            </a:r>
            <a:r>
              <a:rPr lang="da-DK" sz="1200" b="1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Board</a:t>
            </a:r>
            <a:endParaRPr lang="da-DK" sz="1200" b="1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5056528" y="1597888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en-US" sz="1200" b="1" dirty="0" err="1">
                <a:solidFill>
                  <a:schemeClr val="bg1"/>
                </a:solidFill>
                <a:latin typeface="Neo Sans Pro" panose="020B0504030504040204" pitchFamily="34" charset="0"/>
              </a:rPr>
              <a:t>Direktør</a:t>
            </a:r>
            <a:r>
              <a:rPr lang="en-US" sz="1200" b="1" dirty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Neo Sans Pro" panose="020B0504030504040204" pitchFamily="34" charset="0"/>
              </a:rPr>
              <a:t>og</a:t>
            </a:r>
            <a:r>
              <a:rPr lang="en-US" sz="1200" b="1" dirty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leder</a:t>
            </a:r>
            <a:endParaRPr lang="en-US" sz="1200" b="1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Henning 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Skriver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74115" y="4961806"/>
            <a:ext cx="10589835" cy="936104"/>
            <a:chOff x="916615" y="4869160"/>
            <a:chExt cx="10589835" cy="936104"/>
          </a:xfrm>
        </p:grpSpPr>
        <p:sp>
          <p:nvSpPr>
            <p:cNvPr id="8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16615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Astrofysik og atmosfærens fysik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Allan Hornstrup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0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7020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Elektromagnetiske systemer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Samel</a:t>
              </a: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Arslanagic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1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488191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en-US" sz="1200" b="1" dirty="0" err="1">
                  <a:solidFill>
                    <a:schemeClr val="bg1"/>
                  </a:solidFill>
                  <a:latin typeface="Neo Sans Pro" panose="020B0504030504040204" pitchFamily="34" charset="0"/>
                </a:rPr>
                <a:t>Geomagnetisme</a:t>
              </a:r>
              <a:r>
                <a:rPr lang="en-US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en-US" sz="1200" b="1" dirty="0" err="1">
                  <a:solidFill>
                    <a:schemeClr val="bg1"/>
                  </a:solidFill>
                  <a:latin typeface="Neo Sans Pro" panose="020B0504030504040204" pitchFamily="34" charset="0"/>
                </a:rPr>
                <a:t>og</a:t>
              </a:r>
              <a:r>
                <a:rPr lang="en-US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 </a:t>
              </a:r>
              <a:r>
                <a:rPr lang="en-US" sz="1200" b="1" dirty="0" err="1">
                  <a:solidFill>
                    <a:schemeClr val="bg1"/>
                  </a:solidFill>
                  <a:latin typeface="Neo Sans Pro" panose="020B0504030504040204" pitchFamily="34" charset="0"/>
                </a:rPr>
                <a:t>geospace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Michael Schultz Rasmussen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2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277006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Geodæsi og jordobservation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Nils Olsen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3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062473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Måling og instrumentering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Leif Jørgensen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  <p:sp>
          <p:nvSpPr>
            <p:cNvPr id="14" name="Content Placeholder 5">
              <a:extLst>
                <a:ext uri="{FF2B5EF4-FFF2-40B4-BE49-F238E27FC236}">
                  <a16:creationId xmlns:a16="http://schemas.microsoft.com/office/drawing/2014/main" id="{5A5890CD-8F90-4FE7-841F-F7B0C2865BA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848582" y="4869160"/>
              <a:ext cx="1657868" cy="93610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>
              <a:lvl1pPr marL="19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14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6156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828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1026000" indent="-198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8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lvl="0" indent="0" algn="ctr">
                <a:buNone/>
              </a:pPr>
              <a:r>
                <a:rPr lang="da-DK" sz="1200" b="1" dirty="0">
                  <a:solidFill>
                    <a:schemeClr val="bg1"/>
                  </a:solidFill>
                  <a:latin typeface="Neo Sans Pro" panose="020B0504030504040204" pitchFamily="34" charset="0"/>
                </a:rPr>
                <a:t>Mikrobølger og telemåling</a:t>
              </a:r>
              <a:endParaRPr lang="en-US" sz="1200" b="1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  <a:p>
              <a:pPr marL="0" indent="0" algn="ctr">
                <a:buFontTx/>
                <a:buNone/>
              </a:pPr>
              <a:r>
                <a:rPr lang="da-DK" sz="900" kern="0" dirty="0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John Marryman </a:t>
              </a:r>
              <a:r>
                <a:rPr lang="da-DK" sz="900" kern="0" dirty="0" err="1" smtClean="0">
                  <a:solidFill>
                    <a:schemeClr val="bg1"/>
                  </a:solidFill>
                  <a:latin typeface="Neo Sans Pro" panose="020B0504030504040204" pitchFamily="34" charset="0"/>
                </a:rPr>
                <a:t>Boncori</a:t>
              </a:r>
              <a:endParaRPr lang="da-DK" sz="900" kern="0" dirty="0">
                <a:solidFill>
                  <a:schemeClr val="bg1"/>
                </a:solidFill>
                <a:latin typeface="Neo Sans Pro" panose="020B0504030504040204" pitchFamily="34" charset="0"/>
              </a:endParaRPr>
            </a:p>
          </p:txBody>
        </p:sp>
      </p:grp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2654504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0" indent="0" algn="ctr">
              <a:buNone/>
            </a:pPr>
            <a:r>
              <a:rPr lang="da-DK" sz="1200" b="1" dirty="0">
                <a:solidFill>
                  <a:schemeClr val="bg1"/>
                </a:solidFill>
                <a:latin typeface="Neo Sans Pro" panose="020B0504030504040204" pitchFamily="34" charset="0"/>
              </a:rPr>
              <a:t>Udvalg og </a:t>
            </a:r>
            <a:r>
              <a:rPr lang="da-DK" sz="1200" b="1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bestyrelser</a:t>
            </a:r>
            <a:endParaRPr lang="en-US" sz="1200" b="1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lvl="0" indent="0" algn="ctr">
              <a:buNone/>
            </a:pPr>
            <a:r>
              <a:rPr lang="en-US" sz="90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Studienævn</a:t>
            </a:r>
            <a:endParaRPr lang="en-US" sz="90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lvl="0" indent="0" algn="ctr">
              <a:buNone/>
            </a:pPr>
            <a:r>
              <a:rPr lang="en-US" sz="90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Samarbejdsudvalg</a:t>
            </a:r>
            <a:endParaRPr lang="en-US" sz="90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lvl="0" indent="0" algn="ctr">
              <a:buNone/>
            </a:pPr>
            <a:r>
              <a:rPr lang="en-US" sz="90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Arbejdsmiljøudvalg</a:t>
            </a:r>
            <a:endParaRPr lang="en-US" sz="90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3267713" y="3703802"/>
            <a:ext cx="2232740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Centre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Arctic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DTU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ESA BIC DK</a:t>
            </a: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Security DTU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167267" y="2309920"/>
            <a:ext cx="0" cy="25202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5283937" y="3125993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6160395" y="3715756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H="1">
            <a:off x="5283937" y="4168119"/>
            <a:ext cx="873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 txBox="1">
            <a:spLocks/>
          </p:cNvSpPr>
          <p:nvPr/>
        </p:nvSpPr>
        <p:spPr bwMode="auto">
          <a:xfrm>
            <a:off x="6845344" y="3265339"/>
            <a:ext cx="2236152" cy="936104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19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4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6156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828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1026000" indent="-198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Administration &amp; </a:t>
            </a:r>
            <a:r>
              <a:rPr lang="da-DK" sz="1200" b="1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Sekretariat</a:t>
            </a:r>
            <a:endParaRPr lang="da-DK" sz="1200" b="1" kern="0" dirty="0" smtClean="0">
              <a:solidFill>
                <a:schemeClr val="bg1"/>
              </a:solidFill>
              <a:latin typeface="Neo Sans Pro" panose="020B0504030504040204" pitchFamily="34" charset="0"/>
            </a:endParaRPr>
          </a:p>
          <a:p>
            <a:pPr marL="0" indent="0" algn="ctr">
              <a:buFontTx/>
              <a:buNone/>
            </a:pP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Grith Walløe</a:t>
            </a:r>
          </a:p>
          <a:p>
            <a:pPr marL="0" indent="0" algn="ctr">
              <a:buFontTx/>
              <a:buNone/>
            </a:pPr>
            <a:r>
              <a:rPr lang="da-DK" sz="900" kern="0" dirty="0">
                <a:solidFill>
                  <a:schemeClr val="bg1"/>
                </a:solidFill>
                <a:latin typeface="Neo Sans Pro" panose="020B0504030504040204" pitchFamily="34" charset="0"/>
              </a:rPr>
              <a:t>Økonomi, 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HR, 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Kommunikation, </a:t>
            </a:r>
            <a:r>
              <a:rPr lang="da-DK" sz="900" kern="0" dirty="0" err="1" smtClean="0">
                <a:solidFill>
                  <a:schemeClr val="bg1"/>
                </a:solidFill>
                <a:latin typeface="Neo Sans Pro" panose="020B0504030504040204" pitchFamily="34" charset="0"/>
              </a:rPr>
              <a:t>PhD</a:t>
            </a: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 </a:t>
            </a:r>
            <a:b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</a:br>
            <a:r>
              <a:rPr lang="da-DK" sz="900" kern="0" dirty="0" smtClean="0">
                <a:solidFill>
                  <a:schemeClr val="bg1"/>
                </a:solidFill>
                <a:latin typeface="Neo Sans Pro" panose="020B0504030504040204" pitchFamily="34" charset="0"/>
              </a:rPr>
              <a:t>og studieadministration</a:t>
            </a:r>
            <a:endParaRPr lang="da-DK" sz="900" kern="0" dirty="0">
              <a:solidFill>
                <a:schemeClr val="bg1"/>
              </a:solidFill>
              <a:latin typeface="Neo Sans Pro" panose="020B050403050404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859170" y="4828064"/>
            <a:ext cx="10604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662488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 DTU Template.potx" id="{DCBB0D47-5BC6-435C-9126-D3D343B0B928}" vid="{2DC669D5-2566-4482-AB47-A5699F5A435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6957680393408391","enableDocumentContentUpdater":true,"version":"1.2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TemplateConfiguration><![CDATA[{"elementsMetadata":[{"type":"shape","id":"2cd05d47-5e50-4009-9b1f-8c9cb8072b03","elementConfiguration":{"binding":"UserProfile.Offices.Workarea_{{DocumentLanguage}}","disableUpdates":false,"type":"text"}},{"type":"shape","id":"47021912-7ec4-4410-94be-e1318abe6cc2","elementConfiguration":{"format":"{{DateFormats.GeneralDate}}","binding":"Form.Date","disableUpdates":false,"type":"date"}},{"type":"shape","id":"4a032d3c-9ee4-4d40-a8bd-981f9574a8dd","elementConfiguration":{"binding":"Form.PresentationTitle","disableUpdates":false,"type":"text"}}],"transformationConfigurations":[{"language":"{{DocumentLanguage}}","disableUpdates":false,"type":"proofingLanguage"}],"templateName":"","templateDescription":"","enableDocumentContentUpdater":true,"version":"1.2"}]]></TemplafyTemplateConfiguration>
</file>

<file path=customXml/item4.xml><?xml version="1.0" encoding="utf-8"?>
<TemplafyFormConfiguration><![CDATA[{"formFields":[{"required":false,"helpTexts":{"prefix":"","postfix":""},"spacing":{},"type":"datePicker","name":"Date","label":"Date","fullyQualifiedName":"Date"},{"required":false,"placeholder":"","lines":0,"helpTexts":{"prefix":"","postfix":""},"spacing":{},"type":"textBox","name":"PresentationTitle","label":"Presentation title","fullyQualifiedName":"PresentationTitle"}],"formDataEntries":[{"name":"Date","value":"cOi/XU+VedmVXLiMoVG7iw=="}]}]]></TemplafyFormConfiguration>
</file>

<file path=customXml/item5.xml><?xml version="1.0" encoding="utf-8"?>
<TemplafySlideTemplateConfiguration><![CDATA[{"documentContentValidatorConfiguration":{"enableDocumentContentValidator":false,"documentContentValidatorVersion":0},"elementsMetadata":[],"slideId":"636957680393408391","enableDocumentContentUpdater":true,"version":"1.2"}]]></TemplafySlide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documentContentValidatorConfiguration":{"enableDocumentContentValidator":false,"documentContentValidatorVersion":0},"elementsMetadata":[],"slideId":"636957680393408391","enableDocumentContentUpdater":true,"version":"1.2"}]]></TemplafySlideTemplateConfiguration>
</file>

<file path=customXml/itemProps1.xml><?xml version="1.0" encoding="utf-8"?>
<ds:datastoreItem xmlns:ds="http://schemas.openxmlformats.org/officeDocument/2006/customXml" ds:itemID="{CA9FC985-930B-40D4-827F-9FAC5D35EA8C}">
  <ds:schemaRefs/>
</ds:datastoreItem>
</file>

<file path=customXml/itemProps2.xml><?xml version="1.0" encoding="utf-8"?>
<ds:datastoreItem xmlns:ds="http://schemas.openxmlformats.org/officeDocument/2006/customXml" ds:itemID="{5DEE4BEE-00BA-4E32-BD26-AF535B50AC95}">
  <ds:schemaRefs/>
</ds:datastoreItem>
</file>

<file path=customXml/itemProps3.xml><?xml version="1.0" encoding="utf-8"?>
<ds:datastoreItem xmlns:ds="http://schemas.openxmlformats.org/officeDocument/2006/customXml" ds:itemID="{1334258C-C3E7-4029-A615-C886A240FB15}">
  <ds:schemaRefs/>
</ds:datastoreItem>
</file>

<file path=customXml/itemProps4.xml><?xml version="1.0" encoding="utf-8"?>
<ds:datastoreItem xmlns:ds="http://schemas.openxmlformats.org/officeDocument/2006/customXml" ds:itemID="{43763224-B85A-4B53-A86A-261D26A71C30}">
  <ds:schemaRefs/>
</ds:datastoreItem>
</file>

<file path=customXml/itemProps5.xml><?xml version="1.0" encoding="utf-8"?>
<ds:datastoreItem xmlns:ds="http://schemas.openxmlformats.org/officeDocument/2006/customXml" ds:itemID="{491C8BA0-653B-4FEB-A50E-F35C2DFF05B0}">
  <ds:schemaRefs/>
</ds:datastoreItem>
</file>

<file path=customXml/itemProps6.xml><?xml version="1.0" encoding="utf-8"?>
<ds:datastoreItem xmlns:ds="http://schemas.openxmlformats.org/officeDocument/2006/customXml" ds:itemID="{A8AF06E2-A81F-46B6-B4DD-E43D77423E61}">
  <ds:schemaRefs/>
</ds:datastoreItem>
</file>

<file path=customXml/itemProps7.xml><?xml version="1.0" encoding="utf-8"?>
<ds:datastoreItem xmlns:ds="http://schemas.openxmlformats.org/officeDocument/2006/customXml" ds:itemID="{BF9D0C14-5DAB-45D8-B0B4-0388A7818448}">
  <ds:schemaRefs/>
</ds:datastoreItem>
</file>

<file path=customXml/itemProps8.xml><?xml version="1.0" encoding="utf-8"?>
<ds:datastoreItem xmlns:ds="http://schemas.openxmlformats.org/officeDocument/2006/customXml" ds:itemID="{CE432094-84B1-4AE1-8FF5-78B90E3933A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 DTU Template</Template>
  <TotalTime>1047</TotalTime>
  <Words>306</Words>
  <Application>Microsoft Office PowerPoint</Application>
  <PresentationFormat>Custom</PresentationFormat>
  <Paragraphs>112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Neo Sans Pro</vt:lpstr>
      <vt:lpstr>Verdana</vt:lpstr>
      <vt:lpstr>Blank</vt:lpstr>
      <vt:lpstr>DTU Space Organisation</vt:lpstr>
      <vt:lpstr>PowerPoint Presentation</vt:lpstr>
      <vt:lpstr>DTU Space Organisation</vt:lpstr>
      <vt:lpstr>PowerPoint Presentation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DTU</dc:creator>
  <cp:lastModifiedBy>Marianne Rom Andersen</cp:lastModifiedBy>
  <cp:revision>95</cp:revision>
  <dcterms:created xsi:type="dcterms:W3CDTF">2017-07-31T08:31:56Z</dcterms:created>
  <dcterms:modified xsi:type="dcterms:W3CDTF">2023-01-23T11:18:49Z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enantId">
    <vt:lpwstr>dtu</vt:lpwstr>
  </property>
  <property fmtid="{D5CDD505-2E9C-101B-9397-08002B2CF9AE}" pid="4" name="TemplafyTemplateId">
    <vt:lpwstr>636784030496976655</vt:lpwstr>
  </property>
  <property fmtid="{D5CDD505-2E9C-101B-9397-08002B2CF9AE}" pid="5" name="TemplafyUserProfileId">
    <vt:lpwstr>636767430971967155</vt:lpwstr>
  </property>
  <property fmtid="{D5CDD505-2E9C-101B-9397-08002B2CF9AE}" pid="6" name="TemplafyLanguageCode">
    <vt:lpwstr>da-DK</vt:lpwstr>
  </property>
</Properties>
</file>